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14.svg" ContentType="image/svg+xml"/>
  <Override PartName="/ppt/media/image16.svg" ContentType="image/svg+xml"/>
  <Override PartName="/ppt/media/image18.svg" ContentType="image/svg+xml"/>
  <Override PartName="/ppt/media/image2.svg" ContentType="image/svg+xml"/>
  <Override PartName="/ppt/media/image20.svg" ContentType="image/svg+xml"/>
  <Override PartName="/ppt/media/image22.svg" ContentType="image/svg+xml"/>
  <Override PartName="/ppt/media/image24.svg" ContentType="image/svg+xml"/>
  <Override PartName="/ppt/media/image4.svg" ContentType="image/svg+xml"/>
  <Override PartName="/ppt/media/image7.svg" ContentType="image/svg+xml"/>
  <Override PartName="/ppt/media/image9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Codec Pro" panose="020B0604020202020204" charset="0"/>
      <p:regular r:id="rId15"/>
    </p:embeddedFont>
    <p:embeddedFont>
      <p:font typeface="Codec Pro Bold" panose="020B0604020202020204" charset="0"/>
      <p:regular r:id="rId16"/>
    </p:embeddedFont>
    <p:embeddedFont>
      <p:font typeface="Codec Pro ExtraBold" panose="020B0604020202020204" charset="0"/>
      <p:regular r:id="rId17"/>
    </p:embeddedFont>
    <p:embeddedFont>
      <p:font typeface="Montserrat Light Bold" panose="020B0604020202020204" charset="0"/>
      <p:regular r:id="rId18"/>
    </p:embeddedFont>
    <p:embeddedFont>
      <p:font typeface="Open Sans" panose="020B0606030504020204" pitchFamily="34" charset="0"/>
      <p:regular r:id="rId19"/>
      <p:bold r:id="rId20"/>
      <p:italic r:id="rId21"/>
      <p:boldItalic r:id="rId22"/>
    </p:embeddedFont>
    <p:embeddedFont>
      <p:font typeface="Open Sans Bold" panose="020B0806030504020204" charset="0"/>
      <p:regular r:id="rId23"/>
    </p:embeddedFont>
    <p:embeddedFont>
      <p:font typeface="Open Sauce" panose="020B0604020202020204" charset="0"/>
      <p:regular r:id="rId24"/>
    </p:embeddedFont>
    <p:embeddedFont>
      <p:font typeface="Open Sauce Bold" panose="020B0604020202020204" charset="0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931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Relationship Id="rId23" Type="http://schemas.openxmlformats.org/officeDocument/2006/relationships/font" Target="fonts/font9.fntdata"/><Relationship Id="rId24" Type="http://schemas.openxmlformats.org/officeDocument/2006/relationships/font" Target="fonts/font10.fntdata"/><Relationship Id="rId25" Type="http://schemas.openxmlformats.org/officeDocument/2006/relationships/font" Target="fonts/font11.fntdata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3.png>
</file>

<file path=ppt/media/image24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11/22/2024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jpe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svg"/><Relationship Id="rId5" Type="http://schemas.openxmlformats.org/officeDocument/2006/relationships/image" Target="../media/image1.png"/><Relationship Id="rId6" Type="http://schemas.openxmlformats.org/officeDocument/2006/relationships/image" Target="../media/image2.sv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5.png"/><Relationship Id="rId4" Type="http://schemas.openxmlformats.org/officeDocument/2006/relationships/image" Target="../media/image16.sv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Relationship Id="rId3" Type="http://schemas.openxmlformats.org/officeDocument/2006/relationships/image" Target="../media/image5.jpeg"/><Relationship Id="rId4" Type="http://schemas.openxmlformats.org/officeDocument/2006/relationships/hyperlink" Target="mailto:contato@geourbe.com.br" TargetMode="External"/><Relationship Id="rId5" Type="http://schemas.openxmlformats.org/officeDocument/2006/relationships/image" Target="../media/image17.png"/><Relationship Id="rId6" Type="http://schemas.openxmlformats.org/officeDocument/2006/relationships/image" Target="../media/image18.svg"/><Relationship Id="rId7" Type="http://schemas.openxmlformats.org/officeDocument/2006/relationships/image" Target="../media/image19.png"/><Relationship Id="rId8" Type="http://schemas.openxmlformats.org/officeDocument/2006/relationships/image" Target="../media/image20.svg"/><Relationship Id="rId9" Type="http://schemas.openxmlformats.org/officeDocument/2006/relationships/image" Target="../media/image21.png"/><Relationship Id="rId10" Type="http://schemas.openxmlformats.org/officeDocument/2006/relationships/image" Target="../media/image22.svg"/><Relationship Id="rId11" Type="http://schemas.openxmlformats.org/officeDocument/2006/relationships/image" Target="../media/image23.png"/><Relationship Id="rId12" Type="http://schemas.openxmlformats.org/officeDocument/2006/relationships/image" Target="../media/image24.sv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3.png"/><Relationship Id="rId5" Type="http://schemas.openxmlformats.org/officeDocument/2006/relationships/image" Target="../media/image4.svg"/><Relationship Id="rId6" Type="http://schemas.openxmlformats.org/officeDocument/2006/relationships/image" Target="../media/image5.jpe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5.jpe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Relationship Id="rId3" Type="http://schemas.openxmlformats.org/officeDocument/2006/relationships/image" Target="../media/image2.svg"/><Relationship Id="rId4" Type="http://schemas.openxmlformats.org/officeDocument/2006/relationships/image" Target="../media/image5.jpe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svg"/><Relationship Id="rId4" Type="http://schemas.openxmlformats.org/officeDocument/2006/relationships/image" Target="../media/image5.jpe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3" Type="http://schemas.openxmlformats.org/officeDocument/2006/relationships/image" Target="../media/image9.svg"/><Relationship Id="rId4" Type="http://schemas.openxmlformats.org/officeDocument/2006/relationships/image" Target="../media/image5.jpeg"/><Relationship Id="rId5" Type="http://schemas.openxmlformats.org/officeDocument/2006/relationships/image" Target="../media/image10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3" Type="http://schemas.openxmlformats.org/officeDocument/2006/relationships/image" Target="../media/image8.png"/><Relationship Id="rId4" Type="http://schemas.openxmlformats.org/officeDocument/2006/relationships/image" Target="../media/image9.svg"/><Relationship Id="rId5" Type="http://schemas.openxmlformats.org/officeDocument/2006/relationships/image" Target="../media/image11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eg"/><Relationship Id="rId3" Type="http://schemas.openxmlformats.org/officeDocument/2006/relationships/image" Target="../media/image1.png"/><Relationship Id="rId4" Type="http://schemas.openxmlformats.org/officeDocument/2006/relationships/image" Target="../media/image2.sv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Relationship Id="rId3" Type="http://schemas.openxmlformats.org/officeDocument/2006/relationships/image" Target="../media/image7.svg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74764" y="-207071"/>
            <a:ext cx="3086100" cy="11299900"/>
            <a:chOff x="0" y="0"/>
            <a:chExt cx="812800" cy="297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A070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27773" y="4163622"/>
            <a:ext cx="110236" cy="2818996"/>
            <a:chOff x="0" y="0"/>
            <a:chExt cx="26312" cy="67285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6312" cy="672855"/>
            </a:xfrm>
            <a:custGeom>
              <a:avLst/>
              <a:gdLst/>
              <a:ahLst/>
              <a:cxnLst/>
              <a:rect l="l" t="t" r="r" b="b"/>
              <a:pathLst>
                <a:path w="26312" h="672855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2777871" y="-207071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495555" y="1876162"/>
            <a:ext cx="6044519" cy="6044519"/>
          </a:xfrm>
          <a:custGeom>
            <a:avLst/>
            <a:gdLst/>
            <a:ahLst/>
            <a:cxnLst/>
            <a:rect l="l" t="t" r="r" b="b"/>
            <a:pathLst>
              <a:path w="6044519" h="6044519">
                <a:moveTo>
                  <a:pt x="0" y="0"/>
                </a:moveTo>
                <a:lnTo>
                  <a:pt x="6044519" y="0"/>
                </a:lnTo>
                <a:lnTo>
                  <a:pt x="6044519" y="6044519"/>
                </a:lnTo>
                <a:lnTo>
                  <a:pt x="0" y="60445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752928" y="7034551"/>
            <a:ext cx="8553855" cy="498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45"/>
              </a:lnSpc>
            </a:pPr>
            <a:r>
              <a:rPr lang="en-US" sz="2889" spc="144">
                <a:solidFill>
                  <a:srgbClr val="1A0704"/>
                </a:solidFill>
                <a:latin typeface="Open Sauce"/>
                <a:ea typeface="Open Sauce"/>
                <a:cs typeface="Open Sauce"/>
                <a:sym typeface="Open Sauce"/>
              </a:rPr>
              <a:t>www.geourbe.com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52928" y="3043460"/>
            <a:ext cx="8837580" cy="5135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06"/>
              </a:lnSpc>
            </a:pPr>
            <a:r>
              <a:rPr lang="en-US" sz="10110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PROPOSTA TÉCNICA E COMERCIAL</a:t>
            </a:r>
          </a:p>
          <a:p>
            <a:pPr algn="l">
              <a:lnSpc>
                <a:spcPts val="9706"/>
              </a:lnSpc>
            </a:pPr>
            <a:endParaRPr lang="en-US" sz="10110">
              <a:solidFill>
                <a:srgbClr val="1A0704"/>
              </a:solidFill>
              <a:latin typeface="Codec Pro ExtraBold"/>
              <a:ea typeface="Codec Pro ExtraBold"/>
              <a:cs typeface="Codec Pro ExtraBold"/>
              <a:sym typeface="Codec Pro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052943" y="1901237"/>
            <a:ext cx="5883742" cy="1331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72"/>
              </a:lnSpc>
              <a:spcBef>
                <a:spcPct val="0"/>
              </a:spcBef>
            </a:pPr>
            <a:r>
              <a:rPr lang="en-US" sz="4921" spc="172">
                <a:solidFill>
                  <a:srgbClr val="040506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APRESENTAÇÃO DOS RESULTADOS</a:t>
            </a:r>
          </a:p>
        </p:txBody>
      </p:sp>
      <p:sp>
        <p:nvSpPr>
          <p:cNvPr id="4" name="Freeform 4"/>
          <p:cNvSpPr/>
          <p:nvPr/>
        </p:nvSpPr>
        <p:spPr>
          <a:xfrm rot="-10800000">
            <a:off x="0" y="0"/>
            <a:ext cx="11252879" cy="3232645"/>
          </a:xfrm>
          <a:custGeom>
            <a:avLst/>
            <a:gdLst/>
            <a:ahLst/>
            <a:cxnLst/>
            <a:rect l="l" t="t" r="r" b="b"/>
            <a:pathLst>
              <a:path w="11252879" h="3232645">
                <a:moveTo>
                  <a:pt x="0" y="0"/>
                </a:moveTo>
                <a:lnTo>
                  <a:pt x="11252879" y="0"/>
                </a:lnTo>
                <a:lnTo>
                  <a:pt x="11252879" y="3232645"/>
                </a:lnTo>
                <a:lnTo>
                  <a:pt x="0" y="32326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884224" y="3379165"/>
            <a:ext cx="7604412" cy="2707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6"/>
              </a:lnSpc>
            </a:pPr>
            <a:r>
              <a:rPr lang="en-US" sz="2526">
                <a:solidFill>
                  <a:srgbClr val="040506"/>
                </a:solidFill>
                <a:latin typeface="Codec Pro"/>
                <a:ea typeface="Codec Pro"/>
                <a:cs typeface="Codec Pro"/>
                <a:sym typeface="Codec Pro"/>
              </a:rPr>
              <a:t>Os resultados dos levantamentos serão analisados de forma integrada e apresentados em um relatório conclusivo, detalhando os trabalhos realizados, os equipamentos e a equipe envolvida, além da elaboração da planta batimétrica da área estudada.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94161" y="6373914"/>
            <a:ext cx="7601308" cy="3514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 b="1">
                <a:solidFill>
                  <a:srgbClr val="040506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MOBILIZAÇÃO DA EQUIPE</a:t>
            </a:r>
          </a:p>
          <a:p>
            <a:pPr algn="ctr">
              <a:lnSpc>
                <a:spcPts val="6860"/>
              </a:lnSpc>
            </a:pPr>
            <a:endParaRPr lang="en-US" sz="4900" b="1">
              <a:solidFill>
                <a:srgbClr val="040506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algn="ctr">
              <a:lnSpc>
                <a:spcPts val="6860"/>
              </a:lnSpc>
            </a:pPr>
            <a:endParaRPr lang="en-US" sz="4900" b="1">
              <a:solidFill>
                <a:srgbClr val="040506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algn="ctr">
              <a:lnSpc>
                <a:spcPts val="6860"/>
              </a:lnSpc>
            </a:pPr>
            <a:endParaRPr lang="en-US" sz="4900" b="1">
              <a:solidFill>
                <a:srgbClr val="040506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783299" y="7647539"/>
            <a:ext cx="7806264" cy="1069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40506"/>
                </a:solidFill>
                <a:latin typeface="Codec Pro"/>
                <a:ea typeface="Codec Pro"/>
                <a:cs typeface="Codec Pro"/>
                <a:sym typeface="Codec Pro"/>
              </a:rPr>
              <a:t>Após aprovação formal da presente proposta.</a:t>
            </a:r>
          </a:p>
        </p:txBody>
      </p:sp>
      <p:sp>
        <p:nvSpPr>
          <p:cNvPr id="8" name="Freeform 8"/>
          <p:cNvSpPr/>
          <p:nvPr/>
        </p:nvSpPr>
        <p:spPr>
          <a:xfrm>
            <a:off x="14790561" y="8216684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  <p:txBody>
          <a:bodyPr/>
          <a:p/>
        </p:txBody>
      </p:sp>
      <p:grpSp>
        <p:nvGrpSpPr>
          <p:cNvPr id="3" name="Group 3"/>
          <p:cNvGrpSpPr/>
          <p:nvPr/>
        </p:nvGrpSpPr>
        <p:grpSpPr>
          <a:xfrm>
            <a:off x="-528002" y="0"/>
            <a:ext cx="19048322" cy="3086100"/>
            <a:chOff x="0" y="0"/>
            <a:chExt cx="5016842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842" cy="812800"/>
            </a:xfrm>
            <a:custGeom>
              <a:avLst/>
              <a:gdLst/>
              <a:ahLst/>
              <a:cxnLst/>
              <a:rect l="l" t="t" r="r" b="b"/>
              <a:pathLst>
                <a:path w="5016842" h="812800">
                  <a:moveTo>
                    <a:pt x="0" y="0"/>
                  </a:moveTo>
                  <a:lnTo>
                    <a:pt x="5016842" y="0"/>
                  </a:lnTo>
                  <a:lnTo>
                    <a:pt x="501684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5016842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668271" y="781050"/>
            <a:ext cx="11304072" cy="144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86"/>
              </a:lnSpc>
            </a:pPr>
            <a:r>
              <a:rPr lang="en-US" sz="7888" spc="773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VALOR DO SERVIÇO</a:t>
            </a:r>
          </a:p>
        </p:txBody>
      </p:sp>
      <p:sp>
        <p:nvSpPr>
          <p:cNvPr id="7" name="Freeform 7"/>
          <p:cNvSpPr/>
          <p:nvPr/>
        </p:nvSpPr>
        <p:spPr>
          <a:xfrm>
            <a:off x="15408481" y="-2153153"/>
            <a:ext cx="4116356" cy="4116356"/>
          </a:xfrm>
          <a:custGeom>
            <a:avLst/>
            <a:gdLst/>
            <a:ahLst/>
            <a:cxnLst/>
            <a:rect l="l" t="t" r="r" b="b"/>
            <a:pathLst>
              <a:path w="4116356" h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8" name="Freeform 8"/>
          <p:cNvSpPr/>
          <p:nvPr/>
        </p:nvSpPr>
        <p:spPr>
          <a:xfrm>
            <a:off x="-2602379" y="0"/>
            <a:ext cx="3256087" cy="3256087"/>
          </a:xfrm>
          <a:custGeom>
            <a:avLst/>
            <a:gdLst/>
            <a:ahLst/>
            <a:cxnLst/>
            <a:rect l="l" t="t" r="r" b="b"/>
            <a:pathLst>
              <a:path w="3256087" h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9" name="TextBox 9"/>
          <p:cNvSpPr txBox="1"/>
          <p:nvPr/>
        </p:nvSpPr>
        <p:spPr>
          <a:xfrm>
            <a:off x="0" y="3332160"/>
            <a:ext cx="17992319" cy="3503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Para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execução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dos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serviços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,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processamento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e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geração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de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relatório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implica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os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seguintes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valores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:</a:t>
            </a:r>
          </a:p>
          <a:p>
            <a:pPr algn="ctr">
              <a:lnSpc>
                <a:spcPts val="4620"/>
              </a:lnSpc>
            </a:pPr>
            <a:r>
              <a:rPr sz="2400">
                <a:solidFill>
                  <a:srgbClr val="000000"/>
                </a:solidFill>
                <a:latin typeface="Codec Pro"/>
              </a:rPr>
              <a:t>Mobilização/desmobilização-------------------------------------R$10000</a:t>
            </a:r>
          </a:p>
          <a:p>
            <a:pPr algn="ctr">
              <a:lnSpc>
                <a:spcPts val="4620"/>
              </a:lnSpc>
            </a:pPr>
            <a:r>
              <a:rPr sz="2400">
                <a:solidFill>
                  <a:srgbClr val="000000"/>
                </a:solidFill>
                <a:latin typeface="Codec Pro"/>
              </a:rPr>
              <a:t>Serviço-----------------------------------------------------------------R$1000</a:t>
            </a:r>
          </a:p>
          <a:p>
            <a:pPr algn="ctr">
              <a:lnSpc>
                <a:spcPts val="4620"/>
              </a:lnSpc>
            </a:pPr>
            <a:endParaRPr lang="en-US" sz="3300" dirty="0">
              <a:solidFill>
                <a:srgbClr val="FDFBFB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ctr">
              <a:lnSpc>
                <a:spcPts val="4620"/>
              </a:lnSpc>
            </a:pP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Pagamento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em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10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dias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da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emissão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da nota fiscal</a:t>
            </a:r>
          </a:p>
          <a:p>
            <a:pPr algn="ctr">
              <a:lnSpc>
                <a:spcPts val="4620"/>
              </a:lnSpc>
            </a:pPr>
            <a:endParaRPr lang="en-US" sz="3300" dirty="0">
              <a:solidFill>
                <a:srgbClr val="000000"/>
              </a:solidFill>
              <a:latin typeface="Codec Pro"/>
              <a:ea typeface="Codec Pro"/>
              <a:cs typeface="Codec Pro"/>
              <a:sym typeface="Codec Pr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79458" y="8430260"/>
            <a:ext cx="2077164" cy="828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Prazo: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956623" y="8601390"/>
            <a:ext cx="13466326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 7 dias incluindoosserviços de campo e processamento dos dados</a:t>
            </a:r>
          </a:p>
          <a:p>
            <a:pPr algn="ctr">
              <a:lnSpc>
                <a:spcPts val="4620"/>
              </a:lnSpc>
            </a:pPr>
            <a:endParaRPr lang="en-US" sz="33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63345" y="-647444"/>
            <a:ext cx="18994373" cy="2857470"/>
            <a:chOff x="0" y="0"/>
            <a:chExt cx="5002633" cy="7525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2633" cy="752585"/>
            </a:xfrm>
            <a:custGeom>
              <a:avLst/>
              <a:gdLst/>
              <a:ahLst/>
              <a:cxnLst/>
              <a:rect l="l" t="t" r="r" b="b"/>
              <a:pathLst>
                <a:path w="5002633" h="752585">
                  <a:moveTo>
                    <a:pt x="0" y="0"/>
                  </a:moveTo>
                  <a:lnTo>
                    <a:pt x="5002633" y="0"/>
                  </a:lnTo>
                  <a:lnTo>
                    <a:pt x="5002633" y="752585"/>
                  </a:lnTo>
                  <a:lnTo>
                    <a:pt x="0" y="75258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5002633" cy="7716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06305" y="126929"/>
            <a:ext cx="14255074" cy="1536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02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OBSERVAÇÕES GERAIS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8443" y="2616933"/>
            <a:ext cx="17811114" cy="7400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Os atrasos decorrentes de condições climáticas adversas ou fatores operacionais sob responsabilidade do contratante não serão penalizados. O parecer técnico seguirá as normas da ABNT e do IBAPE/SP, cabendo à contratante fornecer plantas e documentos do imóvel. Alterações nas propostas podem impactar o valor dos serviços, que não incluem trabalhos jurídicos, retificação de matrícula ou levantamentos topográficos. Qualquer serviço não especificado será negociado separadamente.</a:t>
            </a: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______________________________________</a:t>
            </a:r>
          </a:p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Marinaldo Gomes dos Santos</a:t>
            </a:r>
          </a:p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Eng. Mestre em Geociências</a:t>
            </a:r>
          </a:p>
          <a:p>
            <a:pPr algn="ctr">
              <a:lnSpc>
                <a:spcPts val="2724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6122777" y="8203768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942116" y="3764758"/>
            <a:ext cx="7681670" cy="879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02"/>
              </a:lnSpc>
            </a:pPr>
            <a:r>
              <a:rPr lang="en-US" sz="4400" b="1" spc="882" dirty="0">
                <a:solidFill>
                  <a:srgbClr val="231F20"/>
                </a:solidFill>
                <a:latin typeface="Codec Pro"/>
                <a:ea typeface="Codec Pro ExtraBold"/>
                <a:cs typeface="Codec Pro ExtraBold"/>
                <a:sym typeface="Codec Pro ExtraBold"/>
              </a:rPr>
              <a:t>A GEOURBE AGRADECE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684427" y="0"/>
            <a:ext cx="8603573" cy="10287000"/>
            <a:chOff x="0" y="0"/>
            <a:chExt cx="8603361" cy="10286746"/>
          </a:xfrm>
        </p:grpSpPr>
        <p:sp>
          <p:nvSpPr>
            <p:cNvPr id="5" name="Freeform 5"/>
            <p:cNvSpPr/>
            <p:nvPr/>
          </p:nvSpPr>
          <p:spPr>
            <a:xfrm>
              <a:off x="-2794" y="-128"/>
              <a:ext cx="8606155" cy="10286874"/>
            </a:xfrm>
            <a:custGeom>
              <a:avLst/>
              <a:gdLst/>
              <a:ahLst/>
              <a:cxnLst/>
              <a:rect l="l" t="t" r="r" b="b"/>
              <a:pathLst>
                <a:path w="8606155" h="10286874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3"/>
              <a:stretch>
                <a:fillRect l="-9783" r="-9783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826432">
            <a:off x="-18353104" y="-3567159"/>
            <a:ext cx="21026341" cy="12831921"/>
            <a:chOff x="0" y="0"/>
            <a:chExt cx="5537802" cy="33796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37802" cy="3379601"/>
            </a:xfrm>
            <a:custGeom>
              <a:avLst/>
              <a:gdLst/>
              <a:ahLst/>
              <a:cxnLst/>
              <a:rect l="l" t="t" r="r" b="b"/>
              <a:pathLst>
                <a:path w="5537802" h="3379601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EE7D1A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773821">
            <a:off x="10036024" y="4365564"/>
            <a:ext cx="313833" cy="8482349"/>
            <a:chOff x="0" y="0"/>
            <a:chExt cx="82656" cy="22340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773821">
            <a:off x="3741572" y="-4834013"/>
            <a:ext cx="313833" cy="8482349"/>
            <a:chOff x="0" y="0"/>
            <a:chExt cx="82656" cy="223403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412211" y="7485884"/>
            <a:ext cx="5857379" cy="356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www.geourbe.com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412211" y="6974113"/>
            <a:ext cx="5857379" cy="356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 u="sng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  <a:hlinkClick r:id="rId4" tooltip="mailto:contato@geourbe.com.br"/>
              </a:rPr>
              <a:t>contato@geourbe.com.br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412211" y="7978108"/>
            <a:ext cx="4270473" cy="718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Rua Aléssio Zomignani, 70 – Vila Joana, Jundiaí – SP, 13216-050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412211" y="6504702"/>
            <a:ext cx="2370741" cy="718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(11) 3308-5555</a:t>
            </a:r>
          </a:p>
          <a:p>
            <a:pPr algn="l">
              <a:lnSpc>
                <a:spcPts val="2908"/>
              </a:lnSpc>
            </a:pPr>
            <a:endParaRPr lang="en-US" sz="2077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9" name="Freeform 19"/>
          <p:cNvSpPr/>
          <p:nvPr/>
        </p:nvSpPr>
        <p:spPr>
          <a:xfrm>
            <a:off x="3876961" y="8015771"/>
            <a:ext cx="384955" cy="384955"/>
          </a:xfrm>
          <a:custGeom>
            <a:avLst/>
            <a:gdLst/>
            <a:ahLst/>
            <a:cxnLst/>
            <a:rect l="l" t="t" r="r" b="b"/>
            <a:pathLst>
              <a:path w="384955" h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3876961" y="7021738"/>
            <a:ext cx="384955" cy="384955"/>
          </a:xfrm>
          <a:custGeom>
            <a:avLst/>
            <a:gdLst/>
            <a:ahLst/>
            <a:cxnLst/>
            <a:rect l="l" t="t" r="r" b="b"/>
            <a:pathLst>
              <a:path w="384955" h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3876961" y="7533509"/>
            <a:ext cx="384783" cy="384955"/>
          </a:xfrm>
          <a:custGeom>
            <a:avLst/>
            <a:gdLst/>
            <a:ahLst/>
            <a:cxnLst/>
            <a:rect l="l" t="t" r="r" b="b"/>
            <a:pathLst>
              <a:path w="384783" h="384955">
                <a:moveTo>
                  <a:pt x="0" y="0"/>
                </a:moveTo>
                <a:lnTo>
                  <a:pt x="384783" y="0"/>
                </a:lnTo>
                <a:lnTo>
                  <a:pt x="384783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3876961" y="6536839"/>
            <a:ext cx="384955" cy="384955"/>
          </a:xfrm>
          <a:custGeom>
            <a:avLst/>
            <a:gdLst/>
            <a:ahLst/>
            <a:cxnLst/>
            <a:rect l="l" t="t" r="r" b="b"/>
            <a:pathLst>
              <a:path w="384955" h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3529584" y="5998322"/>
            <a:ext cx="5857379" cy="434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68"/>
              </a:lnSpc>
            </a:pPr>
            <a:r>
              <a:rPr lang="en-US" sz="2477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Contato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grpSp>
        <p:nvGrpSpPr>
          <p:cNvPr id="3" name="Group 3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27773" y="4163622"/>
            <a:ext cx="110236" cy="2818996"/>
            <a:chOff x="0" y="0"/>
            <a:chExt cx="26312" cy="67285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312" cy="672855"/>
            </a:xfrm>
            <a:custGeom>
              <a:avLst/>
              <a:gdLst/>
              <a:ahLst/>
              <a:cxnLst/>
              <a:rect l="l" t="t" r="r" b="b"/>
              <a:pathLst>
                <a:path w="26312" h="672855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-2777871" y="-207071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10" name="Freeform 10"/>
          <p:cNvSpPr/>
          <p:nvPr/>
        </p:nvSpPr>
        <p:spPr>
          <a:xfrm>
            <a:off x="16420639" y="468213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  <p:txBody>
          <a:bodyPr/>
          <a:p/>
        </p:txBody>
      </p:sp>
      <p:sp>
        <p:nvSpPr>
          <p:cNvPr id="11" name="TextBox 11"/>
          <p:cNvSpPr txBox="1"/>
          <p:nvPr/>
        </p:nvSpPr>
        <p:spPr>
          <a:xfrm>
            <a:off x="2291898" y="882171"/>
            <a:ext cx="14492082" cy="430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8"/>
              </a:lnSpc>
            </a:pPr>
            <a:r>
              <a:rPr lang="en-US" sz="6800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CONTRATAÇÃO DE SERVIÇOS ESPECIALIZADOS PARA, ASSISTÊNCIA TÉCNICA DE ENGENHARIA</a:t>
            </a:r>
          </a:p>
          <a:p>
            <a:pPr algn="ctr">
              <a:lnSpc>
                <a:spcPts val="6528"/>
              </a:lnSpc>
            </a:pPr>
            <a:endParaRPr lang="en-US" sz="6800">
              <a:solidFill>
                <a:srgbClr val="1A0704"/>
              </a:solidFill>
              <a:latin typeface="Codec Pro ExtraBold"/>
              <a:ea typeface="Codec Pro ExtraBold"/>
              <a:cs typeface="Codec Pro ExtraBold"/>
              <a:sym typeface="Codec Pro Extra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291899" y="5487395"/>
            <a:ext cx="5404302" cy="51097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4159"/>
              </a:lnSpc>
              <a:spcBef>
                <a:spcPct val="0"/>
              </a:spcBef>
            </a:pPr>
            <a:r>
              <a:rPr sz="2400">
                <a:solidFill>
                  <a:srgbClr val="000000"/>
                </a:solidFill>
                <a:latin typeface="Codec Pro"/>
              </a:rPr>
              <a:t>EMPRESA CONTRATANTE: teste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12627" y="2901697"/>
            <a:ext cx="1400485" cy="6107900"/>
            <a:chOff x="0" y="0"/>
            <a:chExt cx="368852" cy="16086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8852" cy="1608665"/>
            </a:xfrm>
            <a:custGeom>
              <a:avLst/>
              <a:gdLst/>
              <a:ahLst/>
              <a:cxnLst/>
              <a:rect l="l" t="t" r="r" b="b"/>
              <a:pathLst>
                <a:path w="368852" h="1608665">
                  <a:moveTo>
                    <a:pt x="0" y="0"/>
                  </a:moveTo>
                  <a:lnTo>
                    <a:pt x="368852" y="0"/>
                  </a:lnTo>
                  <a:lnTo>
                    <a:pt x="368852" y="1608665"/>
                  </a:lnTo>
                  <a:lnTo>
                    <a:pt x="0" y="1608665"/>
                  </a:lnTo>
                  <a:close/>
                </a:path>
              </a:pathLst>
            </a:custGeom>
            <a:solidFill>
              <a:srgbClr val="D07E38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68852" cy="16277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4790561" y="8216684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6420639" y="468213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213112" y="1316966"/>
            <a:ext cx="5661991" cy="1439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58"/>
              </a:lnSpc>
            </a:pPr>
            <a:r>
              <a:rPr lang="en-US" sz="7868" spc="771">
                <a:solidFill>
                  <a:srgbClr val="231F20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Objetos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024659" y="316803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024659" y="3965154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024659" y="4846311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024659" y="5643430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044260" y="6435807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044260" y="7266771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06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044260" y="8117064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07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486400" y="2926080"/>
            <a:ext cx="1371600" cy="457200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/>
          <a:p>
            <a:r>
              <a:rPr sz="2400">
                <a:solidFill>
                  <a:srgbClr val="000000"/>
                </a:solidFill>
                <a:latin typeface="Codec Pro"/>
              </a:rPr>
              <a:t>teste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18807" y="2365781"/>
            <a:ext cx="1400485" cy="6107900"/>
            <a:chOff x="0" y="0"/>
            <a:chExt cx="368852" cy="16086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8852" cy="1608665"/>
            </a:xfrm>
            <a:custGeom>
              <a:avLst/>
              <a:gdLst/>
              <a:ahLst/>
              <a:cxnLst/>
              <a:rect l="l" t="t" r="r" b="b"/>
              <a:pathLst>
                <a:path w="368852" h="1608665">
                  <a:moveTo>
                    <a:pt x="0" y="0"/>
                  </a:moveTo>
                  <a:lnTo>
                    <a:pt x="368852" y="0"/>
                  </a:lnTo>
                  <a:lnTo>
                    <a:pt x="368852" y="1608665"/>
                  </a:lnTo>
                  <a:lnTo>
                    <a:pt x="0" y="1608665"/>
                  </a:lnTo>
                  <a:close/>
                </a:path>
              </a:pathLst>
            </a:custGeom>
            <a:solidFill>
              <a:srgbClr val="D07E38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68852" cy="16277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201900" y="-556721"/>
            <a:ext cx="3086100" cy="11299900"/>
            <a:chOff x="0" y="0"/>
            <a:chExt cx="812800" cy="29761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0" y="8146868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319292" y="781050"/>
            <a:ext cx="5661991" cy="1439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58"/>
              </a:lnSpc>
            </a:pPr>
            <a:r>
              <a:rPr lang="en-US" sz="7868" spc="771">
                <a:solidFill>
                  <a:srgbClr val="231F20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Escopo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130839" y="2632119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130839" y="3429238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130839" y="431039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30839" y="510751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150440" y="5899891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150440" y="673085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06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150440" y="7581148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07</a:t>
            </a:r>
          </a:p>
        </p:txBody>
      </p:sp>
      <p:sp>
        <p:nvSpPr>
          <p:cNvPr id="17" name="Freeform 17"/>
          <p:cNvSpPr/>
          <p:nvPr/>
        </p:nvSpPr>
        <p:spPr>
          <a:xfrm>
            <a:off x="495337" y="324726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8"/>
                </a:lnTo>
                <a:lnTo>
                  <a:pt x="0" y="1407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8" name="TextBox 17"/>
          <p:cNvSpPr txBox="1"/>
          <p:nvPr/>
        </p:nvSpPr>
        <p:spPr>
          <a:xfrm>
            <a:off x="6492240" y="2377440"/>
            <a:ext cx="1371600" cy="457200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/>
          <a:p>
            <a:r>
              <a:rPr sz="2400">
                <a:solidFill>
                  <a:srgbClr val="000000"/>
                </a:solidFill>
                <a:latin typeface="Codec Pro"/>
              </a:rPr>
              <a:t>teste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41076" y="6665568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50244" y="-82341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19" y="0"/>
                </a:lnTo>
                <a:lnTo>
                  <a:pt x="4687319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487801" y="703325"/>
            <a:ext cx="7312397" cy="1682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2"/>
              </a:lnSpc>
            </a:pPr>
            <a:r>
              <a:rPr lang="en-US" sz="4494" b="1">
                <a:solidFill>
                  <a:srgbClr val="000000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Assistente Técnico</a:t>
            </a:r>
          </a:p>
          <a:p>
            <a:pPr algn="ctr">
              <a:lnSpc>
                <a:spcPts val="6712"/>
              </a:lnSpc>
            </a:pPr>
            <a:endParaRPr lang="en-US" sz="4494" b="1">
              <a:solidFill>
                <a:srgbClr val="000000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110433" y="2617127"/>
            <a:ext cx="14067134" cy="4909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27"/>
              </a:lnSpc>
            </a:pPr>
            <a:r>
              <a:rPr lang="en-US" sz="3948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O assistente técnico é um profissional que presta serviços de análise técnica, consultoria e acompanhamento de perícias em processos judiciais. Seu principal papel é garantir que a parte que o contratou tenha uma compreensão clara dos aspectos técnicos envolvidos no caso, além de elaborar pareceres técnicos que possam complementar ou contestar o laudo pericial oficial.</a:t>
            </a:r>
          </a:p>
        </p:txBody>
      </p:sp>
      <p:sp>
        <p:nvSpPr>
          <p:cNvPr id="6" name="Freeform 6"/>
          <p:cNvSpPr/>
          <p:nvPr/>
        </p:nvSpPr>
        <p:spPr>
          <a:xfrm>
            <a:off x="16547057" y="320237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22124" y="7754894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42572" y="324726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8"/>
                </a:lnTo>
                <a:lnTo>
                  <a:pt x="0" y="1407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712042">
            <a:off x="-2419234" y="-1025480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691625" y="144261"/>
            <a:ext cx="6892961" cy="9853680"/>
          </a:xfrm>
          <a:custGeom>
            <a:avLst/>
            <a:gdLst/>
            <a:ahLst/>
            <a:cxnLst/>
            <a:rect l="l" t="t" r="r" b="b"/>
            <a:pathLst>
              <a:path w="6892961" h="9853680">
                <a:moveTo>
                  <a:pt x="0" y="0"/>
                </a:moveTo>
                <a:lnTo>
                  <a:pt x="6892961" y="0"/>
                </a:lnTo>
                <a:lnTo>
                  <a:pt x="6892961" y="9853681"/>
                </a:lnTo>
                <a:lnTo>
                  <a:pt x="0" y="98536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17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42572" y="324726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8"/>
                </a:lnTo>
                <a:lnTo>
                  <a:pt x="0" y="14079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712042">
            <a:off x="-2419234" y="-1025480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322124" y="7754894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892302" y="1198162"/>
            <a:ext cx="10503396" cy="7890676"/>
          </a:xfrm>
          <a:custGeom>
            <a:avLst/>
            <a:gdLst/>
            <a:ahLst/>
            <a:cxnLst/>
            <a:rect l="l" t="t" r="r" b="b"/>
            <a:pathLst>
              <a:path w="10503396" h="7890676">
                <a:moveTo>
                  <a:pt x="0" y="0"/>
                </a:moveTo>
                <a:lnTo>
                  <a:pt x="10503396" y="0"/>
                </a:lnTo>
                <a:lnTo>
                  <a:pt x="10503396" y="7890676"/>
                </a:lnTo>
                <a:lnTo>
                  <a:pt x="0" y="78906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92020" y="-135846"/>
            <a:ext cx="9551719" cy="5372843"/>
            <a:chOff x="0" y="0"/>
            <a:chExt cx="6089457" cy="34253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blipFill>
              <a:blip r:embed="rId2"/>
              <a:stretch>
                <a:fillRect t="-53686" b="-24091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 rot="-1660488">
            <a:off x="-4233208" y="5116807"/>
            <a:ext cx="8282376" cy="404757"/>
            <a:chOff x="0" y="0"/>
            <a:chExt cx="2181367" cy="10660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81366" cy="106603"/>
            </a:xfrm>
            <a:custGeom>
              <a:avLst/>
              <a:gdLst/>
              <a:ahLst/>
              <a:cxnLst/>
              <a:rect l="l" t="t" r="r" b="b"/>
              <a:pathLst>
                <a:path w="2181366" h="106603">
                  <a:moveTo>
                    <a:pt x="0" y="0"/>
                  </a:moveTo>
                  <a:lnTo>
                    <a:pt x="2181366" y="0"/>
                  </a:lnTo>
                  <a:lnTo>
                    <a:pt x="2181366" y="106603"/>
                  </a:lnTo>
                  <a:lnTo>
                    <a:pt x="0" y="106603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2181367" cy="1256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747322">
            <a:off x="3921959" y="1003562"/>
            <a:ext cx="8282376" cy="111180"/>
            <a:chOff x="0" y="0"/>
            <a:chExt cx="2181367" cy="2928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81366" cy="29282"/>
            </a:xfrm>
            <a:custGeom>
              <a:avLst/>
              <a:gdLst/>
              <a:ahLst/>
              <a:cxnLst/>
              <a:rect l="l" t="t" r="r" b="b"/>
              <a:pathLst>
                <a:path w="2181366" h="29282">
                  <a:moveTo>
                    <a:pt x="0" y="0"/>
                  </a:moveTo>
                  <a:lnTo>
                    <a:pt x="2181366" y="0"/>
                  </a:lnTo>
                  <a:lnTo>
                    <a:pt x="2181366" y="29282"/>
                  </a:lnTo>
                  <a:lnTo>
                    <a:pt x="0" y="29282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2181367" cy="483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063147" y="4522180"/>
            <a:ext cx="4486336" cy="1594049"/>
            <a:chOff x="0" y="0"/>
            <a:chExt cx="4073040" cy="14472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73017" cy="1447165"/>
            </a:xfrm>
            <a:custGeom>
              <a:avLst/>
              <a:gdLst/>
              <a:ahLst/>
              <a:cxnLst/>
              <a:rect l="l" t="t" r="r" b="b"/>
              <a:pathLst>
                <a:path w="4073017" h="1447165">
                  <a:moveTo>
                    <a:pt x="33492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165"/>
                    <a:pt x="0" y="1447165"/>
                    <a:pt x="0" y="1447165"/>
                  </a:cubicBezTo>
                  <a:cubicBezTo>
                    <a:pt x="3349244" y="1447165"/>
                    <a:pt x="3349244" y="1447165"/>
                    <a:pt x="3349244" y="1447165"/>
                  </a:cubicBezTo>
                  <a:cubicBezTo>
                    <a:pt x="3747897" y="1447165"/>
                    <a:pt x="4073017" y="1122172"/>
                    <a:pt x="4073017" y="723519"/>
                  </a:cubicBezTo>
                  <a:cubicBezTo>
                    <a:pt x="4073017" y="324866"/>
                    <a:pt x="3747897" y="0"/>
                    <a:pt x="3349244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6798031" y="3852838"/>
            <a:ext cx="2264977" cy="2263391"/>
            <a:chOff x="0" y="0"/>
            <a:chExt cx="2056320" cy="205488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056384" cy="2054860"/>
            </a:xfrm>
            <a:custGeom>
              <a:avLst/>
              <a:gdLst/>
              <a:ahLst/>
              <a:cxnLst/>
              <a:rect l="l" t="t" r="r" b="b"/>
              <a:pathLst>
                <a:path w="2056384" h="2054860">
                  <a:moveTo>
                    <a:pt x="0" y="1027430"/>
                  </a:moveTo>
                  <a:cubicBezTo>
                    <a:pt x="0" y="459994"/>
                    <a:pt x="460375" y="0"/>
                    <a:pt x="1028192" y="0"/>
                  </a:cubicBezTo>
                  <a:cubicBezTo>
                    <a:pt x="1596009" y="0"/>
                    <a:pt x="2056384" y="459994"/>
                    <a:pt x="2056384" y="1027430"/>
                  </a:cubicBezTo>
                  <a:cubicBezTo>
                    <a:pt x="2056384" y="1594866"/>
                    <a:pt x="1596009" y="2054860"/>
                    <a:pt x="1028192" y="2054860"/>
                  </a:cubicBezTo>
                  <a:cubicBezTo>
                    <a:pt x="460375" y="2054860"/>
                    <a:pt x="0" y="1594866"/>
                    <a:pt x="0" y="1027430"/>
                  </a:cubicBezTo>
                  <a:close/>
                </a:path>
              </a:pathLst>
            </a:custGeom>
            <a:solidFill>
              <a:srgbClr val="D07E38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7683876" y="7661872"/>
            <a:ext cx="4490302" cy="1596428"/>
            <a:chOff x="0" y="0"/>
            <a:chExt cx="4076640" cy="144936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076573" cy="1449324"/>
            </a:xfrm>
            <a:custGeom>
              <a:avLst/>
              <a:gdLst/>
              <a:ahLst/>
              <a:cxnLst/>
              <a:rect l="l" t="t" r="r" b="b"/>
              <a:pathLst>
                <a:path w="4076573" h="1449324">
                  <a:moveTo>
                    <a:pt x="33521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9324"/>
                    <a:pt x="0" y="1449324"/>
                    <a:pt x="0" y="1449324"/>
                  </a:cubicBezTo>
                  <a:cubicBezTo>
                    <a:pt x="3352165" y="1449324"/>
                    <a:pt x="3352165" y="1449324"/>
                    <a:pt x="3352165" y="1449324"/>
                  </a:cubicBezTo>
                  <a:cubicBezTo>
                    <a:pt x="3751199" y="1449324"/>
                    <a:pt x="4076573" y="1123823"/>
                    <a:pt x="4076573" y="724662"/>
                  </a:cubicBezTo>
                  <a:cubicBezTo>
                    <a:pt x="4076573" y="325501"/>
                    <a:pt x="3751199" y="0"/>
                    <a:pt x="3352165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6627521" y="6992530"/>
            <a:ext cx="2267356" cy="2265770"/>
            <a:chOff x="0" y="0"/>
            <a:chExt cx="2058480" cy="20570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058416" cy="2057146"/>
            </a:xfrm>
            <a:custGeom>
              <a:avLst/>
              <a:gdLst/>
              <a:ahLst/>
              <a:cxnLst/>
              <a:rect l="l" t="t" r="r" b="b"/>
              <a:pathLst>
                <a:path w="2058416" h="2057146">
                  <a:moveTo>
                    <a:pt x="0" y="1028573"/>
                  </a:moveTo>
                  <a:cubicBezTo>
                    <a:pt x="0" y="460502"/>
                    <a:pt x="460756" y="0"/>
                    <a:pt x="1029208" y="0"/>
                  </a:cubicBezTo>
                  <a:cubicBezTo>
                    <a:pt x="1597660" y="0"/>
                    <a:pt x="2058416" y="460502"/>
                    <a:pt x="2058416" y="1028573"/>
                  </a:cubicBezTo>
                  <a:cubicBezTo>
                    <a:pt x="2058416" y="1596644"/>
                    <a:pt x="1597660" y="2057146"/>
                    <a:pt x="1029208" y="2057146"/>
                  </a:cubicBezTo>
                  <a:cubicBezTo>
                    <a:pt x="460756" y="2057146"/>
                    <a:pt x="0" y="1596517"/>
                    <a:pt x="0" y="1028573"/>
                  </a:cubicBezTo>
                  <a:close/>
                </a:path>
              </a:pathLst>
            </a:custGeom>
            <a:solidFill>
              <a:srgbClr val="D07E38"/>
            </a:solidFill>
          </p:spPr>
        </p:sp>
      </p:grpSp>
      <p:sp>
        <p:nvSpPr>
          <p:cNvPr id="19" name="Freeform 19"/>
          <p:cNvSpPr/>
          <p:nvPr/>
        </p:nvSpPr>
        <p:spPr>
          <a:xfrm>
            <a:off x="16122777" y="8203768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20" name="TextBox 20"/>
          <p:cNvSpPr txBox="1"/>
          <p:nvPr/>
        </p:nvSpPr>
        <p:spPr>
          <a:xfrm>
            <a:off x="9133002" y="7952365"/>
            <a:ext cx="2732632" cy="3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231"/>
              </a:lnSpc>
              <a:spcBef>
                <a:spcPct val="0"/>
              </a:spcBef>
            </a:pPr>
            <a:r>
              <a:rPr sz="2400">
                <a:solidFill>
                  <a:srgbClr val="000000"/>
                </a:solidFill>
                <a:latin typeface="Codec Pro"/>
              </a:rPr>
              <a:t>Processamento</a:t>
            </a:r>
          </a:p>
          <a:p>
            <a:r>
              <a:rPr sz="2400">
                <a:solidFill>
                  <a:srgbClr val="000000"/>
                </a:solidFill>
                <a:latin typeface="Codec Pro"/>
              </a:rPr>
              <a:t>teste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206016" y="4293828"/>
            <a:ext cx="2732632" cy="3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231"/>
              </a:lnSpc>
              <a:spcBef>
                <a:spcPct val="0"/>
              </a:spcBef>
            </a:pPr>
            <a:r>
              <a:rPr sz="2400">
                <a:solidFill>
                  <a:srgbClr val="000000"/>
                </a:solidFill>
                <a:latin typeface="Codec Pro"/>
              </a:rPr>
              <a:t>Campo</a:t>
            </a:r>
          </a:p>
          <a:p>
            <a:r>
              <a:rPr sz="2400">
                <a:solidFill>
                  <a:srgbClr val="000000"/>
                </a:solidFill>
                <a:latin typeface="Codec Pro"/>
              </a:rPr>
              <a:t>teste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627521" y="1996081"/>
            <a:ext cx="6497432" cy="837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8"/>
              </a:lnSpc>
            </a:pPr>
            <a:r>
              <a:rPr lang="en-US" sz="5684" spc="198">
                <a:solidFill>
                  <a:srgbClr val="040506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EQUIPE TÉCNICA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42380" y="7943340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19" y="0"/>
                </a:lnTo>
                <a:lnTo>
                  <a:pt x="4687319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3" name="Freeform 3"/>
          <p:cNvSpPr/>
          <p:nvPr/>
        </p:nvSpPr>
        <p:spPr>
          <a:xfrm>
            <a:off x="-1314960" y="-2149096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  <p:txBody>
          <a:bodyPr/>
          <a:p/>
        </p:txBody>
      </p:sp>
      <p:sp>
        <p:nvSpPr>
          <p:cNvPr id="4" name="TextBox 4"/>
          <p:cNvSpPr txBox="1"/>
          <p:nvPr/>
        </p:nvSpPr>
        <p:spPr>
          <a:xfrm>
            <a:off x="5723719" y="756223"/>
            <a:ext cx="6840563" cy="1782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0"/>
              </a:lnSpc>
            </a:pPr>
            <a:r>
              <a:rPr lang="en-US" sz="4963" spc="486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EQUIPAMENTOS</a:t>
            </a:r>
          </a:p>
          <a:p>
            <a:pPr marL="0" lvl="0" indent="0" algn="ctr">
              <a:lnSpc>
                <a:spcPts val="6850"/>
              </a:lnSpc>
              <a:spcBef>
                <a:spcPct val="0"/>
              </a:spcBef>
            </a:pPr>
            <a:r>
              <a:rPr lang="en-US" sz="4963" spc="486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ENVOLVIDOS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29013" y="2898545"/>
            <a:ext cx="16357027" cy="1147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9"/>
              </a:lnSpc>
            </a:pPr>
            <a:r>
              <a:rPr sz="2400">
                <a:solidFill>
                  <a:srgbClr val="000000"/>
                </a:solidFill>
                <a:latin typeface="Codec Pro"/>
              </a:rPr>
              <a:t>Os equipamentos envolvidos neste empenho serão:</a:t>
            </a:r>
          </a:p>
          <a:p>
            <a:pPr algn="l">
              <a:lnSpc>
                <a:spcPts val="4179"/>
              </a:lnSpc>
            </a:pPr>
            <a:endParaRPr lang="en-US" sz="2985">
              <a:solidFill>
                <a:srgbClr val="000000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l">
              <a:lnSpc>
                <a:spcPts val="92"/>
              </a:lnSpc>
            </a:pPr>
            <a:endParaRPr lang="en-US" sz="2985">
              <a:solidFill>
                <a:srgbClr val="000000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r>
              <a:rPr sz="2400">
                <a:solidFill>
                  <a:srgbClr val="000000"/>
                </a:solidFill>
                <a:latin typeface="Codec Pro"/>
              </a:rPr>
              <a:t>teste</a:t>
            </a:r>
          </a:p>
        </p:txBody>
      </p:sp>
      <p:sp>
        <p:nvSpPr>
          <p:cNvPr id="6" name="Freeform 6"/>
          <p:cNvSpPr/>
          <p:nvPr/>
        </p:nvSpPr>
        <p:spPr>
          <a:xfrm>
            <a:off x="16547057" y="320237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333</Words>
  <Application>Microsoft Office PowerPoint</Application>
  <PresentationFormat>Personalizar</PresentationFormat>
  <Paragraphs>63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4" baseType="lpstr">
      <vt:lpstr>Codec Pro Bold</vt:lpstr>
      <vt:lpstr>Open Sauce</vt:lpstr>
      <vt:lpstr>Montserrat Light Bold</vt:lpstr>
      <vt:lpstr>Codec Pro</vt:lpstr>
      <vt:lpstr>Open Sans</vt:lpstr>
      <vt:lpstr>Codec Pro ExtraBold</vt:lpstr>
      <vt:lpstr>Open Sans Bold</vt:lpstr>
      <vt:lpstr>Arial</vt:lpstr>
      <vt:lpstr>Calibri</vt:lpstr>
      <vt:lpstr>Open Sauce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Cópia de Green minimalist professional Business Proposal Presentation</dc:title>
  <cp:lastModifiedBy>Matheus Toledo</cp:lastModifiedBy>
  <cp:revision>4</cp:revision>
  <dcterms:created xsi:type="dcterms:W3CDTF">2006-08-16T00:00:00Z</dcterms:created>
  <dcterms:modified xsi:type="dcterms:W3CDTF">2024-11-22T17:40:53Z</dcterms:modified>
  <dc:identifier>DAGW22ykhHo</dc:identifier>
</cp:coreProperties>
</file>

<file path=docProps/thumbnail.jpeg>
</file>